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64" r:id="rId2"/>
    <p:sldId id="329" r:id="rId3"/>
    <p:sldId id="257" r:id="rId4"/>
    <p:sldId id="336" r:id="rId5"/>
    <p:sldId id="331" r:id="rId6"/>
    <p:sldId id="261" r:id="rId7"/>
    <p:sldId id="335" r:id="rId8"/>
    <p:sldId id="333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29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32" r:id="rId42"/>
    <p:sldId id="266" r:id="rId43"/>
    <p:sldId id="340" r:id="rId44"/>
    <p:sldId id="267" r:id="rId45"/>
    <p:sldId id="341" r:id="rId46"/>
    <p:sldId id="305" r:id="rId47"/>
    <p:sldId id="347" r:id="rId48"/>
    <p:sldId id="270" r:id="rId49"/>
    <p:sldId id="343" r:id="rId50"/>
    <p:sldId id="282" r:id="rId51"/>
    <p:sldId id="344" r:id="rId52"/>
    <p:sldId id="345" r:id="rId53"/>
    <p:sldId id="346" r:id="rId54"/>
    <p:sldId id="272" r:id="rId55"/>
    <p:sldId id="348" r:id="rId56"/>
    <p:sldId id="273" r:id="rId57"/>
    <p:sldId id="349" r:id="rId58"/>
    <p:sldId id="275" r:id="rId59"/>
    <p:sldId id="350" r:id="rId60"/>
    <p:sldId id="314" r:id="rId61"/>
    <p:sldId id="351" r:id="rId62"/>
    <p:sldId id="320" r:id="rId63"/>
    <p:sldId id="289" r:id="rId64"/>
    <p:sldId id="339" r:id="rId65"/>
    <p:sldId id="322" r:id="rId66"/>
    <p:sldId id="288" r:id="rId67"/>
    <p:sldId id="292" r:id="rId68"/>
    <p:sldId id="293" r:id="rId69"/>
    <p:sldId id="337" r:id="rId70"/>
    <p:sldId id="291" r:id="rId71"/>
    <p:sldId id="300" r:id="rId72"/>
    <p:sldId id="338" r:id="rId73"/>
    <p:sldId id="312" r:id="rId74"/>
    <p:sldId id="324" r:id="rId7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3F7"/>
    <a:srgbClr val="006600"/>
    <a:srgbClr val="660066"/>
    <a:srgbClr val="E87A4E"/>
    <a:srgbClr val="FF0066"/>
    <a:srgbClr val="EF81E7"/>
    <a:srgbClr val="D38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>
        <p:scale>
          <a:sx n="76" d="100"/>
          <a:sy n="76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92B0-008D-4A9E-9132-F7FB0A53AC8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FE7C-C073-418D-AD83-E829FD0F8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6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AEA1-FC7A-481D-AFBA-4D1526B98A57}" type="slidenum">
              <a:rPr lang="ru-RU"/>
              <a:pPr/>
              <a:t>5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AEA1-FC7A-481D-AFBA-4D1526B98A57}" type="slidenum">
              <a:rPr lang="ru-RU"/>
              <a:pPr/>
              <a:t>8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AEA1-FC7A-481D-AFBA-4D1526B98A57}" type="slidenum">
              <a:rPr lang="ru-RU"/>
              <a:pPr/>
              <a:t>46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AEA1-FC7A-481D-AFBA-4D1526B98A57}" type="slidenum">
              <a:rPr lang="ru-RU"/>
              <a:pPr/>
              <a:t>47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AEA1-FC7A-481D-AFBA-4D1526B98A57}" type="slidenum">
              <a:rPr lang="ru-RU"/>
              <a:pPr/>
              <a:t>60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AEA1-FC7A-481D-AFBA-4D1526B98A57}" type="slidenum">
              <a:rPr lang="ru-RU"/>
              <a:pPr/>
              <a:t>61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AEA1-FC7A-481D-AFBA-4D1526B98A57}" type="slidenum">
              <a:rPr lang="ru-RU"/>
              <a:pPr/>
              <a:t>62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AEA1-FC7A-481D-AFBA-4D1526B98A57}" type="slidenum">
              <a:rPr lang="ru-RU"/>
              <a:pPr/>
              <a:t>65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AEA1-FC7A-481D-AFBA-4D1526B98A57}" type="slidenum">
              <a:rPr lang="ru-RU"/>
              <a:pPr/>
              <a:t>74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8BF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p.org.uk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p.org.uk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hyperlink" Target="http://lichnosti.net/photos/292/12027489411.jpg" TargetMode="External"/><Relationship Id="rId9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Юлёк\ENGLISH\Рисунки\englishflag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14400" y="0"/>
            <a:ext cx="6896311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BRITAIN QUIZ</a:t>
            </a:r>
          </a:p>
          <a:p>
            <a:pPr algn="ctr"/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16-17 учебный год\english week 14.11.16-18.11.16\викторина о великобр\карт ответы\81RkxzywJSL.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54" y="0"/>
            <a:ext cx="5079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6282" y="3244334"/>
            <a:ext cx="40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What is the London home of the Queen?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6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2. </a:t>
            </a:r>
            <a:r>
              <a:rPr lang="en-US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is the London home of the Queen?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7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16-17 учебный год\english week 14.11.16-18.11.16\викторина о великобр\карт ответы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005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FF00FF"/>
                </a:solidFill>
                <a:ea typeface="Calibri" pitchFamily="34" charset="0"/>
                <a:cs typeface="Times New Roman" pitchFamily="18" charset="0"/>
              </a:rPr>
              <a:t>3. </a:t>
            </a:r>
            <a:r>
              <a:rPr lang="en-US" b="1" dirty="0" smtClean="0">
                <a:solidFill>
                  <a:srgbClr val="FF00FF"/>
                </a:solidFill>
                <a:ea typeface="Calibri" pitchFamily="34" charset="0"/>
                <a:cs typeface="Times New Roman" pitchFamily="18" charset="0"/>
              </a:rPr>
              <a:t>Who </a:t>
            </a:r>
            <a:r>
              <a:rPr lang="en-US" b="1" dirty="0">
                <a:solidFill>
                  <a:srgbClr val="FF00FF"/>
                </a:solidFill>
                <a:ea typeface="Calibri" pitchFamily="34" charset="0"/>
                <a:cs typeface="Times New Roman" pitchFamily="18" charset="0"/>
              </a:rPr>
              <a:t>was the first woman Prime Minister of Great Britain?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8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школа\16-17 учебный год\english week 14.11.16-18.11.16\викторина о великобр\карт ответы\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52500"/>
            <a:ext cx="8953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4. </a:t>
            </a:r>
            <a:r>
              <a:rPr lang="en-US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How </a:t>
            </a:r>
            <a:r>
              <a:rPr lang="en-US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is the London underground often called?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0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ола\16-17 учебный год\english week 14.11.16-18.11.16\викторина о великобр\карт ответы\thetubes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28687"/>
            <a:ext cx="5715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93300"/>
                </a:solidFill>
                <a:ea typeface="Calibri" pitchFamily="34" charset="0"/>
                <a:cs typeface="Times New Roman" pitchFamily="18" charset="0"/>
              </a:rPr>
              <a:t>5. Who lives at 10 Downing Street in London?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4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Prime Minister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школа\16-17 учебный год\english week 14.11.16-18.11.16\викторина о великобр\карт ответы\10Dow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1" y="1524000"/>
            <a:ext cx="78295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>6. The museum at Baker Street in London is devoted to this person.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3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E:\Юлёк\ENGLISH\Рисунки\england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581400" cy="41783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8600"/>
            <a:ext cx="9274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ROUND 1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COUNTRIES, CAPITALS, FLAGS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\16-17 учебный год\english week 14.11.16-18.11.16\викторина о великобр\карт ответы\arthurconandoyle_1464167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7. What English writer was born on </a:t>
            </a:r>
            <a:r>
              <a:rPr lang="en-US" b="1" dirty="0" err="1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Stradford</a:t>
            </a:r>
            <a:r>
              <a:rPr lang="en-US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-upon-Avon?</a:t>
            </a:r>
            <a:br>
              <a:rPr lang="en-US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1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кола\16-17 учебный год\english week 14.11.16-18.11.16\викторина о великобр\карт ответы\MOC_ATL_BIO_TUSHAR_WILLIAM_SHAKESPEARE_Featu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2" y="990600"/>
            <a:ext cx="8380098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8. The mysterious Loch Ness Monster is from …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4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кола\16-17 учебный год\english week 14.11.16-18.11.16\викторина о великобр\карт ответы\article-2607667-1D2D647400000578-712_634x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2449"/>
            <a:ext cx="7309979" cy="56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Scotland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0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Юлёк\ENGLISH\Рисунки\BOOK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790" y="381000"/>
            <a:ext cx="1155032" cy="6858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95872" y="2747900"/>
            <a:ext cx="885107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 What city stands on the river Thames?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4A442A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школа\16-17 учебный год\english week 14.11.16-18.11.16\викторина о великобр\карт ответы\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4A442A"/>
                </a:solidFill>
                <a:ea typeface="Calibri" pitchFamily="34" charset="0"/>
                <a:cs typeface="Times New Roman" pitchFamily="18" charset="0"/>
              </a:rPr>
              <a:t>2. The legend says that without them the Tower will fall.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7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Ravens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школа\16-17 учебный год\english week 14.11.16-18.11.16\викторина о великобр\карт ответы\106-0645_C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8280"/>
            <a:ext cx="6756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3. The Princess Diana was the wife of …?</a:t>
            </a:r>
            <a:r>
              <a:rPr lang="ru-RU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 the names of the countries with their capitals and flags</a:t>
            </a:r>
            <a:endParaRPr lang="ru-RU" sz="32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6" name="Picture 12" descr="E:\Юлёк\ENGLISH\Рисунки\800px-Flag_of_Wa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1295400"/>
            <a:ext cx="1601199" cy="1066800"/>
          </a:xfrm>
          <a:prstGeom prst="rect">
            <a:avLst/>
          </a:prstGeom>
          <a:noFill/>
        </p:spPr>
      </p:pic>
      <p:pic>
        <p:nvPicPr>
          <p:cNvPr id="1037" name="Picture 13" descr="E:\Юлёк\ENGLISH\Рисунки\scotland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1600200" cy="1066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352800" y="2438400"/>
            <a:ext cx="247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006600"/>
                </a:solidFill>
              </a:rPr>
              <a:t>England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0" y="2971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006600"/>
                </a:solidFill>
              </a:rPr>
              <a:t>Scotland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006600"/>
                </a:solidFill>
              </a:rPr>
              <a:t>Wales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411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006600"/>
                </a:solidFill>
              </a:rPr>
              <a:t>Northern Ireland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524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1524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1524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1524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4800600" y="5257800"/>
            <a:ext cx="2057400" cy="12954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London</a:t>
            </a:r>
            <a:endParaRPr lang="ru-RU" b="1" dirty="0"/>
          </a:p>
        </p:txBody>
      </p:sp>
      <p:sp>
        <p:nvSpPr>
          <p:cNvPr id="28" name="Пятно 1 27"/>
          <p:cNvSpPr/>
          <p:nvPr/>
        </p:nvSpPr>
        <p:spPr>
          <a:xfrm>
            <a:off x="381000" y="4724400"/>
            <a:ext cx="2133600" cy="14478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Edinburg</a:t>
            </a:r>
            <a:endParaRPr lang="ru-RU" b="1" dirty="0"/>
          </a:p>
        </p:txBody>
      </p:sp>
      <p:sp>
        <p:nvSpPr>
          <p:cNvPr id="29" name="Пятно 1 28"/>
          <p:cNvSpPr/>
          <p:nvPr/>
        </p:nvSpPr>
        <p:spPr>
          <a:xfrm>
            <a:off x="7162800" y="4724400"/>
            <a:ext cx="1828800" cy="129540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Belfast</a:t>
            </a:r>
            <a:endParaRPr lang="ru-RU" b="1" dirty="0"/>
          </a:p>
        </p:txBody>
      </p:sp>
      <p:sp>
        <p:nvSpPr>
          <p:cNvPr id="30" name="Пятно 1 29"/>
          <p:cNvSpPr/>
          <p:nvPr/>
        </p:nvSpPr>
        <p:spPr>
          <a:xfrm>
            <a:off x="2819400" y="5257800"/>
            <a:ext cx="1828800" cy="1295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Cardiff</a:t>
            </a:r>
            <a:endParaRPr lang="ru-RU" b="1" dirty="0"/>
          </a:p>
        </p:txBody>
      </p:sp>
      <p:pic>
        <p:nvPicPr>
          <p:cNvPr id="1026" name="Picture 2" descr="C:\Users\Оксана\Downloads\St_Patrick's_salti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1346123"/>
            <a:ext cx="1770345" cy="10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ownloads\Flag_of_England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6" y="1306965"/>
            <a:ext cx="1795327" cy="10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Charles</a:t>
            </a:r>
            <a:endParaRPr lang="ru-RU" dirty="0"/>
          </a:p>
        </p:txBody>
      </p:sp>
      <p:pic>
        <p:nvPicPr>
          <p:cNvPr id="11266" name="Picture 2" descr="D:\школа\16-17 учебный год\english week 14.11.16-18.11.16\викторина о великобр\карт ответы\Prince-Charles-Diana-598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33" y="1524000"/>
            <a:ext cx="7493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>4. In what city did the Beatles start their career?</a:t>
            </a:r>
            <a:r>
              <a:rPr lang="ru-RU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школа\16-17 учебный год\english week 14.11.16-18.11.16\викторина о великобр\карт ответы\ALBUM COVER Made in Liver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9268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5. What can you see at Madam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Tussaud’s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Museum?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Wax figures of famous people</a:t>
            </a:r>
            <a:endParaRPr lang="ru-RU" dirty="0"/>
          </a:p>
        </p:txBody>
      </p:sp>
      <p:pic>
        <p:nvPicPr>
          <p:cNvPr id="13314" name="Picture 2" descr="D:\школа\16-17 учебный год\english week 14.11.16-18.11.16\викторина о великобр\карт ответы\madame-tussa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2" y="2904743"/>
            <a:ext cx="9179442" cy="30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ea typeface="Calibri" pitchFamily="34" charset="0"/>
                <a:cs typeface="Times New Roman" pitchFamily="18" charset="0"/>
              </a:rPr>
              <a:t>6. What animal is pictured on the national flag of Wales?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dragon</a:t>
            </a:r>
            <a:endParaRPr lang="ru-RU" dirty="0"/>
          </a:p>
        </p:txBody>
      </p:sp>
      <p:pic>
        <p:nvPicPr>
          <p:cNvPr id="14338" name="Picture 2" descr="D:\школа\16-17 учебный год\english week 14.11.16-18.11.16\викторина о великобр\карт ответы\Flag_of_Wales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5344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800080"/>
                </a:solidFill>
                <a:ea typeface="Calibri" pitchFamily="34" charset="0"/>
                <a:cs typeface="Times New Roman" pitchFamily="18" charset="0"/>
              </a:rPr>
              <a:t>7. In this country the national clothes are the skirts. What country is it?</a:t>
            </a:r>
            <a:br>
              <a:rPr lang="en-US" b="1" dirty="0">
                <a:solidFill>
                  <a:srgbClr val="800080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7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школа\16-17 учебный год\english week 14.11.16-18.11.16\викторина о великобр\карт ответы\scotland-kilt-featur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8. </a:t>
            </a:r>
            <a:r>
              <a:rPr lang="en-US" b="1" dirty="0" smtClean="0">
                <a:solidFill>
                  <a:srgbClr val="3333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333399"/>
                </a:solidFill>
                <a:ea typeface="Calibri" pitchFamily="34" charset="0"/>
                <a:cs typeface="Times New Roman" pitchFamily="18" charset="0"/>
              </a:rPr>
              <a:t>Where are the British kings and queens crowned?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2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 the names of the countries with their capitals and flags</a:t>
            </a:r>
            <a:endParaRPr lang="ru-RU" sz="32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6" name="Picture 12" descr="E:\Юлёк\ENGLISH\Рисунки\800px-Flag_of_Wa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1295400"/>
            <a:ext cx="1601199" cy="1066800"/>
          </a:xfrm>
          <a:prstGeom prst="rect">
            <a:avLst/>
          </a:prstGeom>
          <a:noFill/>
        </p:spPr>
      </p:pic>
      <p:pic>
        <p:nvPicPr>
          <p:cNvPr id="1037" name="Picture 13" descr="E:\Юлёк\ENGLISH\Рисунки\scotland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1600200" cy="1066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0136" y="2410034"/>
            <a:ext cx="1950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006600"/>
                </a:solidFill>
              </a:rPr>
              <a:t>England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9869" y="2442777"/>
            <a:ext cx="189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006600"/>
                </a:solidFill>
              </a:rPr>
              <a:t>Scotland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700" y="240833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006600"/>
                </a:solidFill>
              </a:rPr>
              <a:t>Wales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6692" y="2464372"/>
            <a:ext cx="196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006600"/>
                </a:solidFill>
              </a:rPr>
              <a:t>Northern </a:t>
            </a:r>
          </a:p>
          <a:p>
            <a:pPr marL="342900" indent="-342900"/>
            <a:r>
              <a:rPr lang="en-US" sz="3600" b="1" dirty="0" smtClean="0">
                <a:solidFill>
                  <a:srgbClr val="006600"/>
                </a:solidFill>
              </a:rPr>
              <a:t>Ireland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524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1524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1524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1524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276616" y="3130861"/>
            <a:ext cx="2057400" cy="12954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London</a:t>
            </a:r>
            <a:endParaRPr lang="ru-RU" b="1" dirty="0"/>
          </a:p>
        </p:txBody>
      </p:sp>
      <p:sp>
        <p:nvSpPr>
          <p:cNvPr id="28" name="Пятно 1 27"/>
          <p:cNvSpPr/>
          <p:nvPr/>
        </p:nvSpPr>
        <p:spPr>
          <a:xfrm>
            <a:off x="4762500" y="3054661"/>
            <a:ext cx="2133600" cy="14478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Edinburg</a:t>
            </a:r>
            <a:endParaRPr lang="ru-RU" b="1" dirty="0"/>
          </a:p>
        </p:txBody>
      </p:sp>
      <p:sp>
        <p:nvSpPr>
          <p:cNvPr id="29" name="Пятно 1 28"/>
          <p:cNvSpPr/>
          <p:nvPr/>
        </p:nvSpPr>
        <p:spPr>
          <a:xfrm>
            <a:off x="7253253" y="3768123"/>
            <a:ext cx="1828800" cy="129540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Belfast</a:t>
            </a:r>
            <a:endParaRPr lang="ru-RU" b="1" dirty="0"/>
          </a:p>
        </p:txBody>
      </p:sp>
      <p:sp>
        <p:nvSpPr>
          <p:cNvPr id="30" name="Пятно 1 29"/>
          <p:cNvSpPr/>
          <p:nvPr/>
        </p:nvSpPr>
        <p:spPr>
          <a:xfrm>
            <a:off x="2775237" y="3778561"/>
            <a:ext cx="1828800" cy="1295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Cardiff</a:t>
            </a:r>
            <a:endParaRPr lang="ru-RU" b="1" dirty="0"/>
          </a:p>
        </p:txBody>
      </p:sp>
      <p:pic>
        <p:nvPicPr>
          <p:cNvPr id="1026" name="Picture 2" descr="C:\Users\Оксана\Downloads\St_Patrick's_salti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1346123"/>
            <a:ext cx="1770345" cy="10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ownloads\Flag_of_England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6" y="1306965"/>
            <a:ext cx="1795327" cy="10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Westminster Abbey</a:t>
            </a:r>
            <a:endParaRPr lang="ru-RU" dirty="0"/>
          </a:p>
        </p:txBody>
      </p:sp>
      <p:pic>
        <p:nvPicPr>
          <p:cNvPr id="16386" name="Picture 2" descr="D:\школа\16-17 учебный год\english week 14.11.16-18.11.16\викторина о великобр\карт ответы\westminster-abbey-westminster-abbey-the-quire-5d80fc39167130c59e7395c1fc9a6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14499"/>
            <a:ext cx="8102600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Юлёк\ENGLISH\Рисунки\f_8684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2286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Round 4</a:t>
            </a:r>
          </a:p>
          <a:p>
            <a:pPr algn="ctr"/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Name the famous places of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ост тауэ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ост тауэ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Tower Bridge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5595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50834_1024_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50834_1024_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2316162"/>
          </a:xfrm>
        </p:spPr>
        <p:txBody>
          <a:bodyPr>
            <a:normAutofit/>
          </a:bodyPr>
          <a:lstStyle/>
          <a:p>
            <a:r>
              <a:rPr lang="en-US" b="1" dirty="0" smtClean="0"/>
              <a:t>Big Ben and the Houses of </a:t>
            </a:r>
            <a:br>
              <a:rPr lang="en-US" b="1" dirty="0" smtClean="0"/>
            </a:br>
            <a:r>
              <a:rPr lang="en-US" b="1" dirty="0" smtClean="0"/>
              <a:t> Parliament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32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Ря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вестим аббат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Ря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вестим аббат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Westminster Abbey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Юлёк\ENGLISH\Рисунки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Юлёк\ENGLISH\Рисунки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</a:rPr>
              <a:t>St.Paul’s</a:t>
            </a:r>
            <a:r>
              <a:rPr lang="en-US" sz="7200" b="1" dirty="0" smtClean="0">
                <a:solidFill>
                  <a:srgbClr val="FF0000"/>
                </a:solidFill>
              </a:rPr>
              <a:t> Cathedral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Ря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6400" y="304800"/>
            <a:ext cx="533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ROUND 2</a:t>
            </a:r>
          </a:p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Symbols</a:t>
            </a:r>
            <a:endParaRPr lang="ru-RU" sz="8800" dirty="0"/>
          </a:p>
        </p:txBody>
      </p:sp>
      <p:pic>
        <p:nvPicPr>
          <p:cNvPr id="73730" name="Picture 2" descr="E:\Юлёк\ENGLISH\Рисунки\flover_00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207898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Юлёк\ENGLISH\Рисунки\tower20of20lond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296400" cy="7848600"/>
          </a:xfrm>
          <a:prstGeom prst="rect">
            <a:avLst/>
          </a:prstGeom>
          <a:noFill/>
        </p:spPr>
      </p:pic>
      <p:pic>
        <p:nvPicPr>
          <p:cNvPr id="3" name="Picture 7" descr="Tower Ravens © Historic Royal Palac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1295400" cy="148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Юлёк\ENGLISH\Рисунки\tower20of20lond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296400" cy="7848600"/>
          </a:xfrm>
          <a:prstGeom prst="rect">
            <a:avLst/>
          </a:prstGeom>
          <a:noFill/>
        </p:spPr>
      </p:pic>
      <p:pic>
        <p:nvPicPr>
          <p:cNvPr id="3" name="Picture 7" descr="Tower Ravens © Historic Royal Palac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1295400" cy="148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The Tower of London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219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ownloads\London-Eye-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ownloads\London-Eye-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London Eye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149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Юлёк\ENGLISH\Рисунки\tumblr_kramxyfqyV1qzn005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Юлёк\ENGLISH\Рисунки\tumblr_kramxyfqyV1qzn005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66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bg2">
                    <a:lumMod val="75000"/>
                  </a:schemeClr>
                </a:solidFill>
              </a:rPr>
              <a:t>Buckinghem</a:t>
            </a:r>
            <a:r>
              <a:rPr lang="en-US" sz="7200" b="1" dirty="0" smtClean="0">
                <a:solidFill>
                  <a:schemeClr val="bg2">
                    <a:lumMod val="75000"/>
                  </a:schemeClr>
                </a:solidFill>
              </a:rPr>
              <a:t> Palace</a:t>
            </a:r>
            <a:endParaRPr lang="ru-RU" sz="7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E:\Юлёк\ENGLISH\Рисунки\100_7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E:\Юлёк\ENGLISH\Рисунки\100_7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The British Museum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Юлёк\ENGLISH\Рисунки\England-travel-Stonehenge-LuluP(6448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Юлёк\ENGLISH\Рисунки\England-travel-Stonehenge-LuluP(6448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Stonehenge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5313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2895600" y="1371561"/>
            <a:ext cx="1981200" cy="612648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England</a:t>
            </a:r>
            <a:endParaRPr lang="ru-RU" dirty="0"/>
          </a:p>
        </p:txBody>
      </p:sp>
      <p:sp>
        <p:nvSpPr>
          <p:cNvPr id="11" name="Лента лицом вверх 10"/>
          <p:cNvSpPr/>
          <p:nvPr/>
        </p:nvSpPr>
        <p:spPr>
          <a:xfrm>
            <a:off x="4419600" y="2376515"/>
            <a:ext cx="1981200" cy="612648"/>
          </a:xfrm>
          <a:prstGeom prst="ribbon2">
            <a:avLst/>
          </a:prstGeom>
          <a:solidFill>
            <a:srgbClr val="D38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Scotland</a:t>
            </a:r>
            <a:endParaRPr lang="ru-RU" dirty="0"/>
          </a:p>
        </p:txBody>
      </p:sp>
      <p:sp>
        <p:nvSpPr>
          <p:cNvPr id="12" name="Лента лицом вверх 11"/>
          <p:cNvSpPr/>
          <p:nvPr/>
        </p:nvSpPr>
        <p:spPr>
          <a:xfrm>
            <a:off x="4274289" y="3331276"/>
            <a:ext cx="1981200" cy="612648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Wales</a:t>
            </a:r>
            <a:endParaRPr lang="ru-RU" dirty="0"/>
          </a:p>
        </p:txBody>
      </p:sp>
      <p:sp>
        <p:nvSpPr>
          <p:cNvPr id="13" name="Лента лицом вверх 12"/>
          <p:cNvSpPr/>
          <p:nvPr/>
        </p:nvSpPr>
        <p:spPr>
          <a:xfrm>
            <a:off x="1741118" y="3051048"/>
            <a:ext cx="2133600" cy="612648"/>
          </a:xfrm>
          <a:prstGeom prst="ribbon2">
            <a:avLst/>
          </a:prstGeom>
          <a:solidFill>
            <a:srgbClr val="D38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Northern Ireland</a:t>
            </a:r>
            <a:endParaRPr lang="ru-RU" dirty="0"/>
          </a:p>
        </p:txBody>
      </p:sp>
      <p:pic>
        <p:nvPicPr>
          <p:cNvPr id="3074" name="Picture 2" descr="E:\Юлёк\ENGLISH\Рисунки\ros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05471"/>
            <a:ext cx="1905000" cy="1944828"/>
          </a:xfrm>
          <a:prstGeom prst="rect">
            <a:avLst/>
          </a:prstGeom>
          <a:noFill/>
        </p:spPr>
      </p:pic>
      <p:pic>
        <p:nvPicPr>
          <p:cNvPr id="3077" name="Picture 5" descr="E:\Юлёк\ENGLISH\Рисунки\thi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142299"/>
            <a:ext cx="1828800" cy="2032000"/>
          </a:xfrm>
          <a:prstGeom prst="rect">
            <a:avLst/>
          </a:prstGeom>
          <a:noFill/>
        </p:spPr>
      </p:pic>
      <p:pic>
        <p:nvPicPr>
          <p:cNvPr id="19" name="Picture 7" descr="E:\Юлёк\ENGLISH\Рисунки\892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49724"/>
            <a:ext cx="2133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E:\Юлёк\ENGLISH\Рисунки\shamr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368" y="274141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:\Юлёк\ENGLISH\Рисунки\leek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649724"/>
            <a:ext cx="2103718" cy="1625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34999" y="381000"/>
            <a:ext cx="3478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Match the countries to their</a:t>
            </a:r>
          </a:p>
          <a:p>
            <a:pPr algn="ctr"/>
            <a:r>
              <a:rPr lang="en-US" sz="2200" b="1" dirty="0" smtClean="0"/>
              <a:t> national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Ря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E:\Юлёк\ENGLISH\Рисунки\nelsons_column_crop_2_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0"/>
            <a:ext cx="6934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Ря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E:\Юлёк\ENGLISH\Рисунки\nelsons_column_crop_2_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0"/>
            <a:ext cx="6934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Admiral Nelson’s monument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16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Ря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-main-pic" descr="Картинка 1 из 92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28599"/>
            <a:ext cx="1931188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862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8862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8862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28800" y="22098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Round 5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Famous British People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152400" y="228600"/>
            <a:ext cx="8763000" cy="40011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Match the names of the famous people with their achievements and descriptions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5800" y="762000"/>
          <a:ext cx="7772400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1. Isaac Newton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a. a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famous painter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2. Alexander Bell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b. wrote “Robinson Crusoe”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3. William Turner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c. created Sherlock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Holmes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4. Jonathan Swift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d. “The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iron lady”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5. Alexander Fleming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e. opened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penicillin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6. Conan Doyle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f. Wrote “Alice in Wonderland”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7. Lewis Carol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g. invented a telephone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8. Margaret Thatcher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h.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a well-known Scottish poet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9. Rudyard Kipling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. the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legendary group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“Beatles”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10. Robert Burns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j. the author of “The Jungle Book (Mowgli)”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11. William Shakespeare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k. wrote “The Adventures of Gulliver”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12. Daniel Defoe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l. The most famous English writer, the author of “Romeo and Juliet”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13. John</a:t>
                      </a: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Lennon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George Harrison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Paul McCartney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Ringo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Starr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m.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opened the law of universal gravitation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152400" y="228600"/>
            <a:ext cx="8763000" cy="36933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Match the names of the famous people with their achievements and descriptions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18755"/>
              </p:ext>
            </p:extLst>
          </p:nvPr>
        </p:nvGraphicFramePr>
        <p:xfrm>
          <a:off x="647700" y="597932"/>
          <a:ext cx="7772400" cy="598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1. Isaac Newton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m.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</a:rPr>
                        <a:t> opened the law of universal gravitation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2. Alexander Bell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g. invented a telephone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3. William Turner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a. a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</a:rPr>
                        <a:t> famous painter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4. Jonathan Swift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k. wrote “The Adventures of Gulliver”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5. Alexander Fleming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e. opened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</a:rPr>
                        <a:t> penicillin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6. Conan Doyle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c. created Sherlock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</a:rPr>
                        <a:t> Holmes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7. Lewis Carol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f. Wrote “Alice in Wonderland”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8. Margaret Thatcher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d. “The iron lady”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48918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9. Rudyard Kipling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j. the author of “The Jungle Book (Mowgli)”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10. Robert Burns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h.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</a:rPr>
                        <a:t> a well-known Scottish poet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11. William Shakespeare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l. The most famous English writer, the author of “Romeo and Juliet”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12. Daniel Defoe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b. wrote “Robinson Crusoe”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13. John</a:t>
                      </a: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Lennon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George Harrison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Paul McCartney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Ringo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Starr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i. the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</a:rPr>
                        <a:t> legendary group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“Beatles”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D38BF3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6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Ря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E:\Юлёк\ENGLISH\Рисунки\knigi-3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743200"/>
            <a:ext cx="2161309" cy="2057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28800" y="381000"/>
            <a:ext cx="4724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Round 6</a:t>
            </a:r>
          </a:p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</a:rPr>
              <a:t>PROVERBS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20554"/>
              </p:ext>
            </p:extLst>
          </p:nvPr>
        </p:nvGraphicFramePr>
        <p:xfrm>
          <a:off x="762000" y="228600"/>
          <a:ext cx="77724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6324600">
                <a:tc>
                  <a:txBody>
                    <a:bodyPr/>
                    <a:lstStyle/>
                    <a:p>
                      <a:pPr lvl="0"/>
                      <a:endParaRPr lang="en-US" sz="20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late</a:t>
                      </a: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endParaRPr lang="ru-RU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2800" b="1" kern="1200" dirty="0" err="1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East</a:t>
                      </a:r>
                      <a:r>
                        <a:rPr lang="ru-RU" sz="2800" b="1" kern="1200" dirty="0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ru-RU" sz="2800" b="1" kern="1200" dirty="0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West</a:t>
                      </a:r>
                      <a:r>
                        <a:rPr lang="ru-RU" sz="2800" b="1" kern="1200" dirty="0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800" b="1" kern="1200" dirty="0" err="1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ru-RU" sz="2800" b="1" kern="1200" dirty="0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ru-RU" sz="2800" b="1" kern="1200" dirty="0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rgbClr val="EF81E7"/>
                          </a:solidFill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  <a:endParaRPr lang="ru-RU" sz="2800" b="1" kern="1200" dirty="0" smtClean="0">
                        <a:solidFill>
                          <a:srgbClr val="EF81E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My home is my castle</a:t>
                      </a:r>
                      <a:endParaRPr lang="ru-RU" sz="2800" b="1" kern="1200" dirty="0" smtClean="0">
                        <a:solidFill>
                          <a:srgbClr val="00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Live and learn</a:t>
                      </a:r>
                      <a:endParaRPr lang="ru-RU" sz="28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2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All's</a:t>
                      </a:r>
                      <a:r>
                        <a:rPr lang="ru-RU" sz="2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r>
                        <a:rPr lang="ru-RU" sz="2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ru-RU" sz="2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ends</a:t>
                      </a:r>
                      <a:r>
                        <a:rPr lang="ru-RU" sz="2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endParaRPr lang="ru-RU" sz="2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Don’t carry your</a:t>
                      </a:r>
                      <a:r>
                        <a:rPr lang="en-US" sz="2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coals to Newcastle</a:t>
                      </a:r>
                      <a:endParaRPr lang="ru-RU" sz="2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Rome was not built in a day</a:t>
                      </a:r>
                      <a:endParaRPr lang="ru-RU" sz="2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friend in need is a friend indeed</a:t>
                      </a:r>
                      <a:endParaRPr lang="ru-RU" sz="2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Business before pleasure</a:t>
                      </a:r>
                      <a:endParaRPr lang="ru-RU" sz="2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 cat in gloves</a:t>
                      </a:r>
                      <a:r>
                        <a:rPr lang="en-US" sz="28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catches no mice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There is no smoke without fire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Every thing is good in its season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8434" name="Picture 2" descr="E:\Юлёк\ENGLISH\Рисунки\92bb5c956a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"/>
            <a:ext cx="1907802" cy="181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305800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ROUND 7</a:t>
            </a:r>
          </a:p>
          <a:p>
            <a:pPr algn="ctr"/>
            <a:r>
              <a:rPr lang="en-US" sz="8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HOLIDAYS</a:t>
            </a:r>
            <a:endParaRPr lang="ru-RU" sz="8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3075" name="Picture 3" descr="E:\Юлёк\ENGLISH\Рисунки\noviy-god-6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367665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28600"/>
            <a:ext cx="4055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 or false?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74218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In Britain Christmas is celebrated on the 25-st of December.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 On the 31-st of October the British celebrate Easter.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“Jack-o’-Lantern” is made from melon.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The British play jokes and tricks on the 1-st of May.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Mother’s Day is celebrated in May.</a:t>
            </a:r>
          </a:p>
          <a:p>
            <a:pPr marL="342900" lvl="0" indent="-342900"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Eggs and chocolate rabbits are the symbol of Easter.</a:t>
            </a:r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1" name="Picture 3" descr="E:\Юлёк\ENGLISH\Рисунки\noviy-god-4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05400"/>
            <a:ext cx="1524000" cy="1493520"/>
          </a:xfrm>
          <a:prstGeom prst="rect">
            <a:avLst/>
          </a:prstGeom>
          <a:noFill/>
        </p:spPr>
      </p:pic>
      <p:pic>
        <p:nvPicPr>
          <p:cNvPr id="2052" name="Picture 4" descr="E:\Юлёк\ENGLISH\Рисунки\noviy-god-1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105400"/>
            <a:ext cx="1671941" cy="1571625"/>
          </a:xfrm>
          <a:prstGeom prst="rect">
            <a:avLst/>
          </a:prstGeom>
          <a:noFill/>
        </p:spPr>
      </p:pic>
      <p:pic>
        <p:nvPicPr>
          <p:cNvPr id="2054" name="Picture 6" descr="E:\Юлёк\ENGLISH\Рисунки\noviy-god-1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219200" cy="1599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28600"/>
            <a:ext cx="4055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 or false?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7421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In Britain Christmas is celebrated on the 25-st of December. </a:t>
            </a:r>
            <a:r>
              <a:rPr lang="en-US" sz="2400" b="1" dirty="0" smtClean="0">
                <a:solidFill>
                  <a:srgbClr val="FF0000"/>
                </a:solidFill>
              </a:rPr>
              <a:t>True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 On the 31-st of October the British celebrate Easter. </a:t>
            </a:r>
            <a:r>
              <a:rPr lang="en-US" sz="2400" b="1" dirty="0" smtClean="0">
                <a:solidFill>
                  <a:srgbClr val="FF0000"/>
                </a:solidFill>
              </a:rPr>
              <a:t>False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“Jack-o’-Lantern” is made from melon. </a:t>
            </a:r>
            <a:r>
              <a:rPr lang="en-US" sz="2400" b="1" dirty="0" smtClean="0">
                <a:solidFill>
                  <a:srgbClr val="FF0000"/>
                </a:solidFill>
              </a:rPr>
              <a:t>False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The British play jokes and tricks on the 1-st of May. </a:t>
            </a:r>
            <a:r>
              <a:rPr lang="en-US" sz="2400" b="1" dirty="0" smtClean="0">
                <a:solidFill>
                  <a:srgbClr val="FF0000"/>
                </a:solidFill>
              </a:rPr>
              <a:t>False</a:t>
            </a:r>
            <a:r>
              <a:rPr lang="en-US" sz="2400" b="1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Mother’s Day is celebrated in May. </a:t>
            </a:r>
            <a:r>
              <a:rPr lang="en-US" sz="2400" b="1" dirty="0" smtClean="0">
                <a:solidFill>
                  <a:srgbClr val="FF0000"/>
                </a:solidFill>
              </a:rPr>
              <a:t>True</a:t>
            </a:r>
            <a:endParaRPr lang="en-US" sz="2400" b="1" dirty="0" smtClean="0"/>
          </a:p>
          <a:p>
            <a:pPr marL="342900" lvl="0" indent="-342900"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Eggs and chocolate rabbits are the </a:t>
            </a:r>
            <a:r>
              <a:rPr lang="en-US" sz="2400" b="1" dirty="0" smtClean="0">
                <a:solidFill>
                  <a:prstClr val="black"/>
                </a:solidFill>
              </a:rPr>
              <a:t>symbols </a:t>
            </a:r>
            <a:r>
              <a:rPr lang="en-US" sz="2400" b="1" dirty="0">
                <a:solidFill>
                  <a:prstClr val="black"/>
                </a:solidFill>
              </a:rPr>
              <a:t>of Easter</a:t>
            </a:r>
            <a:r>
              <a:rPr lang="en-US" sz="2400" b="1" dirty="0" smtClean="0">
                <a:solidFill>
                  <a:prstClr val="black"/>
                </a:solidFill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True</a:t>
            </a: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1" name="Picture 3" descr="E:\Юлёк\ENGLISH\Рисунки\noviy-god-4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66568"/>
            <a:ext cx="1524000" cy="1493520"/>
          </a:xfrm>
          <a:prstGeom prst="rect">
            <a:avLst/>
          </a:prstGeom>
          <a:noFill/>
        </p:spPr>
      </p:pic>
      <p:pic>
        <p:nvPicPr>
          <p:cNvPr id="2052" name="Picture 4" descr="E:\Юлёк\ENGLISH\Рисунки\noviy-god-1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105400"/>
            <a:ext cx="1671941" cy="1571625"/>
          </a:xfrm>
          <a:prstGeom prst="rect">
            <a:avLst/>
          </a:prstGeom>
          <a:noFill/>
        </p:spPr>
      </p:pic>
      <p:pic>
        <p:nvPicPr>
          <p:cNvPr id="2054" name="Picture 6" descr="E:\Юлёк\ENGLISH\Рисунки\noviy-god-1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219200" cy="1599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3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464896" y="2584969"/>
            <a:ext cx="1981200" cy="612648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England</a:t>
            </a:r>
            <a:endParaRPr lang="ru-RU" dirty="0"/>
          </a:p>
        </p:txBody>
      </p:sp>
      <p:sp>
        <p:nvSpPr>
          <p:cNvPr id="11" name="Лента лицом вверх 10"/>
          <p:cNvSpPr/>
          <p:nvPr/>
        </p:nvSpPr>
        <p:spPr>
          <a:xfrm>
            <a:off x="417534" y="5842265"/>
            <a:ext cx="1981200" cy="612648"/>
          </a:xfrm>
          <a:prstGeom prst="ribbon2">
            <a:avLst/>
          </a:prstGeom>
          <a:solidFill>
            <a:srgbClr val="D38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Scotland</a:t>
            </a:r>
            <a:endParaRPr lang="ru-RU" dirty="0"/>
          </a:p>
        </p:txBody>
      </p:sp>
      <p:sp>
        <p:nvSpPr>
          <p:cNvPr id="12" name="Лента лицом вверх 11"/>
          <p:cNvSpPr/>
          <p:nvPr/>
        </p:nvSpPr>
        <p:spPr>
          <a:xfrm>
            <a:off x="4518764" y="4837100"/>
            <a:ext cx="1981200" cy="612648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Wales</a:t>
            </a:r>
            <a:endParaRPr lang="ru-RU" dirty="0"/>
          </a:p>
        </p:txBody>
      </p:sp>
      <p:sp>
        <p:nvSpPr>
          <p:cNvPr id="13" name="Лента лицом вверх 12"/>
          <p:cNvSpPr/>
          <p:nvPr/>
        </p:nvSpPr>
        <p:spPr>
          <a:xfrm>
            <a:off x="6743700" y="2108969"/>
            <a:ext cx="2133600" cy="612648"/>
          </a:xfrm>
          <a:prstGeom prst="ribbon2">
            <a:avLst/>
          </a:prstGeom>
          <a:solidFill>
            <a:srgbClr val="D38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Northern Ireland</a:t>
            </a:r>
            <a:endParaRPr lang="ru-RU" dirty="0"/>
          </a:p>
        </p:txBody>
      </p:sp>
      <p:pic>
        <p:nvPicPr>
          <p:cNvPr id="3074" name="Picture 2" descr="E:\Юлёк\ENGLISH\Рисунки\ros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05471"/>
            <a:ext cx="1905000" cy="1944828"/>
          </a:xfrm>
          <a:prstGeom prst="rect">
            <a:avLst/>
          </a:prstGeom>
          <a:noFill/>
        </p:spPr>
      </p:pic>
      <p:pic>
        <p:nvPicPr>
          <p:cNvPr id="3077" name="Picture 5" descr="E:\Юлёк\ENGLISH\Рисунки\thi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96" y="3810265"/>
            <a:ext cx="1828800" cy="2032000"/>
          </a:xfrm>
          <a:prstGeom prst="rect">
            <a:avLst/>
          </a:prstGeom>
          <a:noFill/>
        </p:spPr>
      </p:pic>
      <p:pic>
        <p:nvPicPr>
          <p:cNvPr id="19" name="Picture 7" descr="E:\Юлёк\ENGLISH\Рисунки\892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411" y="3231980"/>
            <a:ext cx="2133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E:\Юлёк\ENGLISH\Рисунки\shamr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6369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:\Юлёк\ENGLISH\Рисунки\leek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166302"/>
            <a:ext cx="2103718" cy="1625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34999" y="381000"/>
            <a:ext cx="3478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Match the countries to their</a:t>
            </a:r>
          </a:p>
          <a:p>
            <a:pPr algn="ctr"/>
            <a:r>
              <a:rPr lang="en-US" sz="2200" b="1" dirty="0" smtClean="0"/>
              <a:t> national symbols</a:t>
            </a:r>
          </a:p>
        </p:txBody>
      </p:sp>
    </p:spTree>
    <p:extLst>
      <p:ext uri="{BB962C8B-B14F-4D97-AF65-F5344CB8AC3E}">
        <p14:creationId xmlns:p14="http://schemas.microsoft.com/office/powerpoint/2010/main" val="25667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81000"/>
            <a:ext cx="94036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ROUND 8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Solve the crossword,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find the key word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E:\Юлёк\ENGLISH\Рисунки\Рисунок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33800"/>
            <a:ext cx="2895600" cy="205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49580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What is the traditional Christmas dish in Britain?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 “Winnie-the-Pooh” was written by Alan …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What is the name of the British Queen?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The name of the famous British politician was Winston …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What is the oldest university in Britain?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St. Valentine’s Day is observed in … (month)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What was the political nickname of Margaret Thatcher? … Lady?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2674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Solve the crossword and find the key to complete the sentence-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The British royal coat-of-arms shows a lion and a …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4578" name="Picture 2" descr="E:\Юлёк\ENGLISH\Рисунки\knigi-1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09600"/>
            <a:ext cx="838200" cy="86614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91136"/>
              </p:ext>
            </p:extLst>
          </p:nvPr>
        </p:nvGraphicFramePr>
        <p:xfrm>
          <a:off x="1981200" y="990600"/>
          <a:ext cx="4648203" cy="3429002"/>
        </p:xfrm>
        <a:graphic>
          <a:graphicData uri="http://schemas.openxmlformats.org/drawingml/2006/table">
            <a:tbl>
              <a:tblPr/>
              <a:tblGrid>
                <a:gridCol w="664029"/>
                <a:gridCol w="664029"/>
                <a:gridCol w="664029"/>
                <a:gridCol w="664029"/>
                <a:gridCol w="664029"/>
                <a:gridCol w="664029"/>
                <a:gridCol w="664029"/>
              </a:tblGrid>
              <a:tr h="32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6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2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6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49580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What is the traditional Christmas dish in Britain?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 “Winnie-the-Pooh” was written by Alan …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What is the name of the British Queen?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The name of the famous British politician was Winston …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What is the oldest university in Britain?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St. Valentine’s Day is observed in … (month)</a:t>
            </a:r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What was the political nickname of Margaret Thatcher? … Lady?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2674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Solve the crossword and find the key to complete the sentence-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The British royal coat-of-arms shows a lion and a …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4578" name="Picture 2" descr="E:\Юлёк\ENGLISH\Рисунки\knigi-1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09600"/>
            <a:ext cx="838200" cy="86614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61981"/>
              </p:ext>
            </p:extLst>
          </p:nvPr>
        </p:nvGraphicFramePr>
        <p:xfrm>
          <a:off x="1981200" y="990600"/>
          <a:ext cx="4648203" cy="3429002"/>
        </p:xfrm>
        <a:graphic>
          <a:graphicData uri="http://schemas.openxmlformats.org/drawingml/2006/table">
            <a:tbl>
              <a:tblPr/>
              <a:tblGrid>
                <a:gridCol w="664029"/>
                <a:gridCol w="664029"/>
                <a:gridCol w="664029"/>
                <a:gridCol w="664029"/>
                <a:gridCol w="664029"/>
                <a:gridCol w="664029"/>
                <a:gridCol w="664029"/>
              </a:tblGrid>
              <a:tr h="32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c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m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f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i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6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e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2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t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6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7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Юлёк\ENGLISH\Рисунки\800px-Prezentacia_Uchitelya_Soldatova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239000" cy="5429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1600" y="152400"/>
            <a:ext cx="6447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 lion and a unicorn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Ря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5" name="Picture 2" descr="E:\Юлёк\ENGLISH\Рисунки\ty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334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Ря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ROUND 3</a:t>
            </a:r>
          </a:p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What? Where? When?</a:t>
            </a:r>
            <a:endParaRPr lang="ru-RU" sz="8800" dirty="0"/>
          </a:p>
        </p:txBody>
      </p:sp>
      <p:pic>
        <p:nvPicPr>
          <p:cNvPr id="7" name="Picture 1" descr="E:\Юлёк\ENGLISH\Рисунки\animated_avatar (3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286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8080"/>
                </a:solidFill>
                <a:ea typeface="Calibri" pitchFamily="34" charset="0"/>
                <a:cs typeface="Times New Roman" pitchFamily="18" charset="0"/>
              </a:rPr>
              <a:t>1. </a:t>
            </a:r>
            <a:r>
              <a:rPr lang="en-US" b="1" dirty="0" smtClean="0">
                <a:solidFill>
                  <a:srgbClr val="008080"/>
                </a:solidFill>
                <a:ea typeface="Calibri" pitchFamily="34" charset="0"/>
                <a:cs typeface="Times New Roman" pitchFamily="18" charset="0"/>
              </a:rPr>
              <a:t>Who </a:t>
            </a:r>
            <a:r>
              <a:rPr lang="en-US" b="1" dirty="0">
                <a:solidFill>
                  <a:srgbClr val="008080"/>
                </a:solidFill>
                <a:ea typeface="Calibri" pitchFamily="34" charset="0"/>
                <a:cs typeface="Times New Roman" pitchFamily="18" charset="0"/>
              </a:rPr>
              <a:t>is the national hero of Britain, the defender of the poor?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br>
              <a:rPr lang="en-US" b="1" dirty="0"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3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1172</Words>
  <Application>Microsoft Office PowerPoint</Application>
  <PresentationFormat>On-screen Show (4:3)</PresentationFormat>
  <Paragraphs>258</Paragraphs>
  <Slides>74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PowerPoint Presentation</vt:lpstr>
      <vt:lpstr>PowerPoint Presentation</vt:lpstr>
      <vt:lpstr>Match the names of the countries with their capitals and flags</vt:lpstr>
      <vt:lpstr>Match the names of the countries with their capitals and flags</vt:lpstr>
      <vt:lpstr>PowerPoint Presentation</vt:lpstr>
      <vt:lpstr>PowerPoint Presentation</vt:lpstr>
      <vt:lpstr>PowerPoint Presentation</vt:lpstr>
      <vt:lpstr>PowerPoint Presentation</vt:lpstr>
      <vt:lpstr>1. Who is the national hero of Britain, the defender of the poor?  </vt:lpstr>
      <vt:lpstr>PowerPoint Presentation</vt:lpstr>
      <vt:lpstr>2. What is the London home of the Queen?</vt:lpstr>
      <vt:lpstr>PowerPoint Presentation</vt:lpstr>
      <vt:lpstr>3. Who was the first woman Prime Minister of Great Britain?  </vt:lpstr>
      <vt:lpstr>PowerPoint Presentation</vt:lpstr>
      <vt:lpstr>4. How is the London underground often called? </vt:lpstr>
      <vt:lpstr>PowerPoint Presentation</vt:lpstr>
      <vt:lpstr>5. Who lives at 10 Downing Street in London?</vt:lpstr>
      <vt:lpstr>British Prime Minister</vt:lpstr>
      <vt:lpstr>6. The museum at Baker Street in London is devoted to this person.  </vt:lpstr>
      <vt:lpstr>PowerPoint Presentation</vt:lpstr>
      <vt:lpstr>7. What English writer was born on Stradford-upon-Avon? </vt:lpstr>
      <vt:lpstr>PowerPoint Presentation</vt:lpstr>
      <vt:lpstr>8. The mysterious Loch Ness Monster is from … </vt:lpstr>
      <vt:lpstr>Scotland</vt:lpstr>
      <vt:lpstr>PowerPoint Presentation</vt:lpstr>
      <vt:lpstr>PowerPoint Presentation</vt:lpstr>
      <vt:lpstr>2. The legend says that without them the Tower will fall. </vt:lpstr>
      <vt:lpstr>Ravens</vt:lpstr>
      <vt:lpstr>3. The Princess Diana was the wife of …? </vt:lpstr>
      <vt:lpstr>Prince Charles</vt:lpstr>
      <vt:lpstr>4. In what city did the Beatles start their career? </vt:lpstr>
      <vt:lpstr>PowerPoint Presentation</vt:lpstr>
      <vt:lpstr>5. What can you see at Madam Tussaud’s Museum?  </vt:lpstr>
      <vt:lpstr>Wax figures of famous people</vt:lpstr>
      <vt:lpstr>6. What animal is pictured on the national flag of Wales? </vt:lpstr>
      <vt:lpstr>A dragon</vt:lpstr>
      <vt:lpstr>7. In this country the national clothes are the skirts. What country is it? </vt:lpstr>
      <vt:lpstr>PowerPoint Presentation</vt:lpstr>
      <vt:lpstr>8.  Where are the British kings and queens crowned? </vt:lpstr>
      <vt:lpstr>Westminster Abbey</vt:lpstr>
      <vt:lpstr>PowerPoint Presentation</vt:lpstr>
      <vt:lpstr>PowerPoint Presentation</vt:lpstr>
      <vt:lpstr>Tower Bridge</vt:lpstr>
      <vt:lpstr>PowerPoint Presentation</vt:lpstr>
      <vt:lpstr>Big Ben and the Houses of   Parliament</vt:lpstr>
      <vt:lpstr>PowerPoint Presentation</vt:lpstr>
      <vt:lpstr>Westminster Abbey</vt:lpstr>
      <vt:lpstr>PowerPoint Presentation</vt:lpstr>
      <vt:lpstr>St.Paul’s Cathedral</vt:lpstr>
      <vt:lpstr>PowerPoint Presentation</vt:lpstr>
      <vt:lpstr>The Tower of London</vt:lpstr>
      <vt:lpstr>PowerPoint Presentation</vt:lpstr>
      <vt:lpstr>London Eye</vt:lpstr>
      <vt:lpstr>PowerPoint Presentation</vt:lpstr>
      <vt:lpstr>Buckinghem Palace</vt:lpstr>
      <vt:lpstr>PowerPoint Presentation</vt:lpstr>
      <vt:lpstr>The British Museum</vt:lpstr>
      <vt:lpstr>PowerPoint Presentation</vt:lpstr>
      <vt:lpstr>Stonehenge</vt:lpstr>
      <vt:lpstr>PowerPoint Presentation</vt:lpstr>
      <vt:lpstr>Admiral Nelson’s monument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Quiz </dc:title>
  <cp:lastModifiedBy>Оксана</cp:lastModifiedBy>
  <cp:revision>241</cp:revision>
  <dcterms:modified xsi:type="dcterms:W3CDTF">2016-11-13T17:04:29Z</dcterms:modified>
</cp:coreProperties>
</file>